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83023/23576852-d882-4367-a26d-828e0ad0e2fb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" y="0"/>
            <a:ext cx="91411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332656"/>
            <a:ext cx="7198568" cy="36004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3200" b="1" dirty="0" smtClean="0">
                <a:latin typeface="Times New Roman"/>
                <a:ea typeface="Calibri"/>
                <a:cs typeface="Times New Roman"/>
              </a:rPr>
            </a:br>
            <a:r>
              <a:rPr lang="ru-RU" sz="3200" b="1" dirty="0">
                <a:latin typeface="Times New Roman"/>
                <a:ea typeface="Calibri"/>
                <a:cs typeface="Times New Roman"/>
              </a:rPr>
              <a:t>«Технологии взаимодействия с детьми»</a:t>
            </a:r>
            <a:endParaRPr lang="ru-RU" sz="3200" dirty="0">
              <a:ea typeface="Calibri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7016824" cy="1345704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Мануйлова О.Н.,</a:t>
            </a:r>
          </a:p>
          <a:p>
            <a:pPr algn="r"/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тарший воспитатель </a:t>
            </a:r>
          </a:p>
          <a:p>
            <a:pPr algn="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МДОБУ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12»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www.hoiniki.by/wp-content/uploads/2019/01/ScienceEduc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21088"/>
            <a:ext cx="3672408" cy="225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41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/>
                <a:ea typeface="Times New Roman"/>
              </a:rPr>
              <a:t>2. Технология </a:t>
            </a:r>
            <a:r>
              <a:rPr lang="ru-RU" b="1" dirty="0">
                <a:latin typeface="Times New Roman"/>
                <a:ea typeface="Times New Roman"/>
              </a:rPr>
              <a:t>концентрированного 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320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latin typeface="Times New Roman"/>
                <a:ea typeface="Calibri"/>
              </a:rPr>
              <a:t>Концентрированное обучение (технология «погружения») </a:t>
            </a:r>
            <a:r>
              <a:rPr lang="ru-RU" sz="2000" dirty="0">
                <a:latin typeface="Times New Roman"/>
                <a:ea typeface="Calibri"/>
              </a:rPr>
              <a:t>– технология организации обучения, при которой осуществляется концентрация познавательной энергии обучающихся и их рабочего времени за счет объединения занятий в блоки, сокращения числа параллельно изучаемых дисциплин в течение учебного дня, недели. </a:t>
            </a:r>
            <a:endParaRPr lang="ru-RU" sz="2000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2000" dirty="0">
              <a:latin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Цель концентрированного обучения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– повышение качества обучения и воспитания через создание оптимальной организационной структуры учебного процесса, сближение обучения с естественными психологическими закономерностями воспитания. </a:t>
            </a:r>
            <a:endParaRPr lang="ru-RU" sz="18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99536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512167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solidFill>
                  <a:prstClr val="black">
                    <a:lumMod val="95000"/>
                    <a:lumOff val="5000"/>
                  </a:prstClr>
                </a:solidFill>
                <a:ea typeface="+mn-ea"/>
                <a:cs typeface="+mn-cs"/>
              </a:rPr>
              <a:t>Модели технологии погружения:</a:t>
            </a:r>
            <a:br>
              <a:rPr lang="ru-RU" sz="3200" b="1" dirty="0">
                <a:solidFill>
                  <a:prstClr val="black">
                    <a:lumMod val="95000"/>
                    <a:lumOff val="5000"/>
                  </a:prstClr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subTitle" idx="1"/>
          </p:nvPr>
        </p:nvSpPr>
        <p:spPr>
          <a:xfrm>
            <a:off x="827584" y="1484784"/>
            <a:ext cx="7200800" cy="4154016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1.Укрупнение одной организационной единицы-учебного дня;</a:t>
            </a:r>
          </a:p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«Концентрация» на определенном предмете на 3-5 дней;</a:t>
            </a:r>
          </a:p>
          <a:p>
            <a:pPr algn="l"/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Укрупнение учебной недели.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ds04.infourok.ru/uploads/ex/02db/000050fa-43410e90/img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4" t="58533" r="16192" b="5023"/>
          <a:stretch/>
        </p:blipFill>
        <p:spPr bwMode="auto">
          <a:xfrm>
            <a:off x="1920240" y="4327767"/>
            <a:ext cx="5562600" cy="249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427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5062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/>
                <a:ea typeface="Times New Roman"/>
              </a:rPr>
              <a:t>3. Бинарное обучение</a:t>
            </a:r>
            <a:br>
              <a:rPr lang="ru-RU" sz="3200" b="1" dirty="0" smtClean="0">
                <a:latin typeface="Times New Roman"/>
                <a:ea typeface="Times New Roman"/>
              </a:rPr>
            </a:br>
            <a:r>
              <a:rPr lang="ru-RU" sz="3200" b="1" dirty="0" smtClean="0">
                <a:latin typeface="Times New Roman"/>
                <a:ea typeface="Times New Roman"/>
              </a:rPr>
              <a:t> </a:t>
            </a:r>
            <a:r>
              <a:rPr lang="ru-RU" sz="3200" b="1" dirty="0">
                <a:latin typeface="Times New Roman"/>
                <a:ea typeface="Times New Roman"/>
              </a:rPr>
              <a:t>как форма организации образовательной деятельности в условиях реализации ФГОС.</a:t>
            </a:r>
            <a:r>
              <a:rPr lang="ru-RU" sz="3200" dirty="0">
                <a:latin typeface="Times New Roman"/>
                <a:ea typeface="Times New Roman"/>
              </a:rPr>
              <a:t/>
            </a:r>
            <a:br>
              <a:rPr lang="ru-RU" sz="3200" dirty="0">
                <a:latin typeface="Times New Roman"/>
                <a:ea typeface="Times New Roman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Цель </a:t>
            </a: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бинарного занятия – систематизация и обобщение имеющихся знаний, формирование целостного восприятия изучаемого материала.</a:t>
            </a:r>
            <a:b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896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1964154"/>
              </p:ext>
            </p:extLst>
          </p:nvPr>
        </p:nvGraphicFramePr>
        <p:xfrm>
          <a:off x="1043608" y="1124744"/>
          <a:ext cx="7566012" cy="4033523"/>
        </p:xfrm>
        <a:graphic>
          <a:graphicData uri="http://schemas.openxmlformats.org/drawingml/2006/table">
            <a:tbl>
              <a:tblPr/>
              <a:tblGrid>
                <a:gridCol w="3513137"/>
                <a:gridCol w="4052875"/>
              </a:tblGrid>
              <a:tr h="375923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детей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педагогов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40501"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v"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креативного, творческого мышления детей, умения применять полученные знания в новой </a:t>
                      </a: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ситуации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Font typeface="Wingdings" panose="05000000000000000000" pitchFamily="2" charset="2"/>
                        <a:buChar char="v"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целостного мировоззрения </a:t>
                      </a: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Font typeface="Wingdings" panose="05000000000000000000" pitchFamily="2" charset="2"/>
                        <a:buChar char="v"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расширение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кругозора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v"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рациональное использование учебного времени </a:t>
                      </a: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Font typeface="Wingdings" panose="05000000000000000000" pitchFamily="2" charset="2"/>
                        <a:buChar char="v"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мотивации к изучению образовательных областей </a:t>
                      </a: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Font typeface="Wingdings" panose="05000000000000000000" pitchFamily="2" charset="2"/>
                        <a:buChar char="v"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личностного профессионального роста </a:t>
                      </a:r>
                      <a:endPara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Font typeface="Wingdings" panose="05000000000000000000" pitchFamily="2" charset="2"/>
                        <a:buChar char="v"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сотрудничества педагогов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8083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подготовки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инарного занятия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выбор темы занятия, анализ фактического материала, который может служить темой бинарного занятия. Идея занятия – очень важно!</a:t>
            </a:r>
            <a:endParaRPr lang="ru-RU" sz="28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формулирование целей занятия</a:t>
            </a:r>
            <a:endParaRPr lang="ru-RU" sz="28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отбор содержания, формулирование основных проблем, ключевых идей занятия, понятий, смыслов</a:t>
            </a:r>
            <a:endParaRPr lang="ru-RU" sz="28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поиск наиболее рациональной формы занятия</a:t>
            </a:r>
            <a:endParaRPr lang="ru-RU" sz="28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совместное, тщательное планирование. Занятие делится на дополняющие друг друга части</a:t>
            </a:r>
            <a:endParaRPr lang="ru-RU" sz="28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написание совместного конспекта занятия</a:t>
            </a:r>
            <a:endParaRPr lang="ru-RU" sz="28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продумывание рисков и ограничений</a:t>
            </a:r>
            <a:endParaRPr lang="ru-RU" sz="2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48350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rmAutofit/>
          </a:bodyPr>
          <a:lstStyle/>
          <a:p>
            <a:r>
              <a:rPr lang="ru-RU" sz="3200" i="1" dirty="0">
                <a:latin typeface="Times New Roman"/>
                <a:ea typeface="Times New Roman"/>
              </a:rPr>
              <a:t>«Педагог, готовится к хорошему уроку всю жизнь... Такова духовная и философская основа нашей профессии и технологии нашего труда: чтобы открыть перед детьми искорку знаний, педагогу надо впитать море света, ни на минуту не уходя от лучей вечно сияющего солнца знаний, человеческой мудрости</a:t>
            </a:r>
            <a:r>
              <a:rPr lang="ru-RU" sz="3200" i="1" dirty="0" smtClean="0">
                <a:latin typeface="Times New Roman"/>
                <a:ea typeface="Times New Roman"/>
              </a:rPr>
              <a:t>»</a:t>
            </a:r>
            <a:br>
              <a:rPr lang="ru-RU" sz="3200" i="1" dirty="0" smtClean="0">
                <a:latin typeface="Times New Roman"/>
                <a:ea typeface="Times New Roman"/>
              </a:rPr>
            </a:br>
            <a:r>
              <a:rPr lang="ru-RU" sz="3200" dirty="0" smtClean="0">
                <a:latin typeface="Times New Roman"/>
                <a:ea typeface="Times New Roman"/>
              </a:rPr>
              <a:t>                                            </a:t>
            </a:r>
            <a:r>
              <a:rPr lang="ru-RU" sz="3200" dirty="0" err="1" smtClean="0">
                <a:latin typeface="Times New Roman"/>
                <a:ea typeface="Times New Roman"/>
              </a:rPr>
              <a:t>В.А.Сухомлинский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79132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384376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378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583023/23576852-d882-4367-a26d-828e0ad0e2fb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" y="0"/>
            <a:ext cx="91411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одна из технологий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здоровьесбережения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ДОУ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3429000"/>
            <a:ext cx="7427168" cy="2697163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err="1">
                <a:latin typeface="Times New Roman"/>
                <a:ea typeface="Calibri"/>
                <a:cs typeface="Times New Roman"/>
              </a:rPr>
              <a:t>Здоровьесберегающие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педагогические технологии  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- это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технологии сохранения и стимулирования здоровья.</a:t>
            </a:r>
            <a:endParaRPr lang="ru-RU" sz="28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801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2.infourok.ru/uploads/ex/1084/000540a3-ac3a25b2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270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583023/23576852-d882-4367-a26d-828e0ad0e2fb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" y="0"/>
            <a:ext cx="91411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5482952" cy="511256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err="1" smtClean="0">
                <a:latin typeface="Times New Roman"/>
                <a:ea typeface="Calibri"/>
                <a:cs typeface="Times New Roman"/>
              </a:rPr>
              <a:t>Сказкотерапия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позволяет мягко и ненавязчиво воздействовать на ребенка при помощи сказки, решая при этом самые разные задачи. Дети, находясь в сказке, взаимодействуют со многими сказочными героями и, как в жизни, ищут пути решения проблем, которые встают перед ними.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3314" name="Picture 2" descr="http://dav-liski.detkin-club.ru/images/custom_2/small/p1030424_5810c0d0dbde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40768"/>
            <a:ext cx="3049279" cy="2342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rosinka22-yalta.ru/uploads/posts/2016-11/1479388808_dsc051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199" y="4149080"/>
            <a:ext cx="3155504" cy="2402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426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583023/23576852-d882-4367-a26d-828e0ad0e2fb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" y="0"/>
            <a:ext cx="91411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864095"/>
          </a:xfrm>
        </p:spPr>
        <p:txBody>
          <a:bodyPr/>
          <a:lstStyle/>
          <a:p>
            <a:r>
              <a:rPr lang="ru-RU" dirty="0" smtClean="0"/>
              <a:t>Виды сказок</a:t>
            </a: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95536" y="1124744"/>
            <a:ext cx="8424936" cy="547260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Художественные</a:t>
            </a:r>
            <a:r>
              <a:rPr lang="ru-RU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,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 способствуют воспитанию нравственных чувств: взаимопомощи, поддержки, сочувствия, долга, ответственности и др.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Calibri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Дидактические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,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через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сюжетность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 и образность помогают малышу лучше усвоить информацию.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Calibri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Психокоррекционные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,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создаются для мягкого влияния на поведение ребенка.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Calibri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Психотерапевтические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, лечат душу, раскрывают глубокий смысл событий.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Calibri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Медитативные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</a:rPr>
              <a:t>,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  <a:cs typeface="Times New Roman"/>
              </a:rPr>
              <a:t> создаются для накопления положительного образного опыта, снятия психоэмоционального напряжения.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ea typeface="Calibri"/>
              <a:cs typeface="Times New Roman"/>
            </a:endParaRPr>
          </a:p>
          <a:p>
            <a:pPr algn="l"/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905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583023/23576852-d882-4367-a26d-828e0ad0e2fb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" y="0"/>
            <a:ext cx="91411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етоды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5544615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7200" dirty="0">
                <a:latin typeface="Times New Roman"/>
                <a:ea typeface="Calibri"/>
                <a:cs typeface="Times New Roman"/>
              </a:rPr>
              <a:t>Чтение, рассказывание сказки. </a:t>
            </a:r>
            <a:endParaRPr lang="ru-RU" sz="72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7200" dirty="0" smtClean="0">
                <a:latin typeface="Times New Roman"/>
                <a:ea typeface="Calibri"/>
                <a:cs typeface="Times New Roman"/>
              </a:rPr>
              <a:t>Показ </a:t>
            </a:r>
            <a:r>
              <a:rPr lang="ru-RU" sz="7200" dirty="0">
                <a:latin typeface="Times New Roman"/>
                <a:ea typeface="Calibri"/>
                <a:cs typeface="Times New Roman"/>
              </a:rPr>
              <a:t>игрушек, иллюстраций, картинок. </a:t>
            </a:r>
            <a:endParaRPr lang="ru-RU" sz="72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7200" dirty="0" smtClean="0">
                <a:latin typeface="Times New Roman"/>
                <a:ea typeface="Calibri"/>
                <a:cs typeface="Times New Roman"/>
              </a:rPr>
              <a:t>Дидактические </a:t>
            </a:r>
            <a:r>
              <a:rPr lang="ru-RU" sz="7200" dirty="0">
                <a:latin typeface="Times New Roman"/>
                <a:ea typeface="Calibri"/>
                <a:cs typeface="Times New Roman"/>
              </a:rPr>
              <a:t>игры. </a:t>
            </a:r>
            <a:endParaRPr lang="ru-RU" sz="72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7200" dirty="0" smtClean="0">
                <a:latin typeface="Times New Roman"/>
                <a:ea typeface="Calibri"/>
                <a:cs typeface="Times New Roman"/>
              </a:rPr>
              <a:t>Подвижные </a:t>
            </a:r>
            <a:r>
              <a:rPr lang="ru-RU" sz="7200" dirty="0">
                <a:latin typeface="Times New Roman"/>
                <a:ea typeface="Calibri"/>
                <a:cs typeface="Times New Roman"/>
              </a:rPr>
              <a:t>игры. </a:t>
            </a:r>
            <a:endParaRPr lang="ru-RU" sz="72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7200" dirty="0" smtClean="0">
                <a:latin typeface="Times New Roman"/>
                <a:ea typeface="Calibri"/>
                <a:cs typeface="Times New Roman"/>
              </a:rPr>
              <a:t>Рисование</a:t>
            </a:r>
            <a:r>
              <a:rPr lang="ru-RU" sz="7200" dirty="0">
                <a:latin typeface="Times New Roman"/>
                <a:ea typeface="Calibri"/>
                <a:cs typeface="Times New Roman"/>
              </a:rPr>
              <a:t> сказки. </a:t>
            </a:r>
            <a:endParaRPr lang="ru-RU" sz="72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7200" dirty="0" smtClean="0">
                <a:latin typeface="Times New Roman"/>
                <a:ea typeface="Calibri"/>
                <a:cs typeface="Times New Roman"/>
              </a:rPr>
              <a:t>Лепка </a:t>
            </a:r>
            <a:r>
              <a:rPr lang="ru-RU" sz="7200" dirty="0">
                <a:latin typeface="Times New Roman"/>
                <a:ea typeface="Calibri"/>
                <a:cs typeface="Times New Roman"/>
              </a:rPr>
              <a:t>по сказке. </a:t>
            </a:r>
            <a:endParaRPr lang="ru-RU" sz="72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7200" dirty="0" smtClean="0">
                <a:latin typeface="Times New Roman"/>
                <a:ea typeface="Calibri"/>
                <a:cs typeface="Times New Roman"/>
              </a:rPr>
              <a:t>Изготовление </a:t>
            </a:r>
            <a:r>
              <a:rPr lang="ru-RU" sz="7200" dirty="0">
                <a:latin typeface="Times New Roman"/>
                <a:ea typeface="Calibri"/>
                <a:cs typeface="Times New Roman"/>
              </a:rPr>
              <a:t>кукол, масок, атрибутов, декораций</a:t>
            </a:r>
            <a:r>
              <a:rPr lang="ru-RU" sz="7200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7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7200" dirty="0" err="1">
                <a:latin typeface="Times New Roman"/>
                <a:ea typeface="Calibri"/>
                <a:cs typeface="Times New Roman"/>
              </a:rPr>
              <a:t>Сказкотерапевтическая</a:t>
            </a:r>
            <a:r>
              <a:rPr lang="ru-RU" sz="7200" dirty="0">
                <a:latin typeface="Times New Roman"/>
                <a:ea typeface="Calibri"/>
                <a:cs typeface="Times New Roman"/>
              </a:rPr>
              <a:t> диагностика. </a:t>
            </a:r>
            <a:endParaRPr lang="ru-RU" sz="72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7200" dirty="0" smtClean="0">
                <a:latin typeface="Times New Roman"/>
                <a:ea typeface="Calibri"/>
                <a:cs typeface="Times New Roman"/>
              </a:rPr>
              <a:t>Решение </a:t>
            </a:r>
            <a:r>
              <a:rPr lang="ru-RU" sz="7200" dirty="0">
                <a:latin typeface="Times New Roman"/>
                <a:ea typeface="Calibri"/>
                <a:cs typeface="Times New Roman"/>
              </a:rPr>
              <a:t>сказочных задач. </a:t>
            </a:r>
            <a:endParaRPr lang="ru-RU" sz="72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7200" dirty="0" smtClean="0">
                <a:latin typeface="Times New Roman"/>
                <a:ea typeface="Calibri"/>
                <a:cs typeface="Times New Roman"/>
              </a:rPr>
              <a:t>Сочинение</a:t>
            </a:r>
            <a:r>
              <a:rPr lang="ru-RU" sz="7200" dirty="0">
                <a:latin typeface="Times New Roman"/>
                <a:ea typeface="Calibri"/>
                <a:cs typeface="Times New Roman"/>
              </a:rPr>
              <a:t> сказки. </a:t>
            </a:r>
            <a:endParaRPr lang="ru-RU" sz="72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7200" dirty="0" smtClean="0">
                <a:latin typeface="Times New Roman"/>
                <a:ea typeface="Calibri"/>
                <a:cs typeface="Times New Roman"/>
              </a:rPr>
              <a:t>Пересказ сказок</a:t>
            </a: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7200" dirty="0">
                <a:latin typeface="Times New Roman"/>
                <a:ea typeface="Calibri"/>
                <a:cs typeface="Times New Roman"/>
              </a:rPr>
              <a:t>Р</a:t>
            </a:r>
            <a:r>
              <a:rPr lang="ru-RU" sz="7200" dirty="0" smtClean="0">
                <a:latin typeface="Times New Roman"/>
                <a:ea typeface="Calibri"/>
                <a:cs typeface="Times New Roman"/>
              </a:rPr>
              <a:t>ассказ </a:t>
            </a:r>
            <a:r>
              <a:rPr lang="ru-RU" sz="7200" dirty="0">
                <a:latin typeface="Times New Roman"/>
                <a:ea typeface="Calibri"/>
                <a:cs typeface="Times New Roman"/>
              </a:rPr>
              <a:t>сказки по кругу. </a:t>
            </a:r>
            <a:endParaRPr lang="ru-RU" sz="72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ru-RU" sz="7200" dirty="0" smtClean="0">
                <a:latin typeface="Times New Roman"/>
                <a:ea typeface="Calibri"/>
                <a:cs typeface="Times New Roman"/>
              </a:rPr>
              <a:t>Постановка</a:t>
            </a:r>
            <a:r>
              <a:rPr lang="ru-RU" sz="7200" dirty="0">
                <a:latin typeface="Times New Roman"/>
                <a:ea typeface="Calibri"/>
                <a:cs typeface="Times New Roman"/>
              </a:rPr>
              <a:t> сказки.</a:t>
            </a:r>
            <a:endParaRPr lang="ru-RU" sz="72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4338" name="Picture 2" descr="https://www.maam.ru/upload/blogs/detsad-557219-14736489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24507"/>
            <a:ext cx="3405039" cy="220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im0-tub-ru.yandex.net/i?id=01e820baad2c7b57e77cdcf41a820778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248" y="4077072"/>
            <a:ext cx="3635127" cy="261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207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fsd.multiurok.ru/html/2017/04/22/s_58fb41f45ae31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726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583023/23576852-d882-4367-a26d-828e0ad0e2fb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" y="0"/>
            <a:ext cx="91411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занятия: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7139136" cy="34129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Ритуал погружения или ритуал вхождения в сказку;</a:t>
            </a:r>
          </a:p>
          <a:p>
            <a:r>
              <a:rPr lang="ru-RU" dirty="0">
                <a:latin typeface="Times New Roman"/>
                <a:ea typeface="Times New Roman"/>
              </a:rPr>
              <a:t>Знакомство с </a:t>
            </a:r>
            <a:r>
              <a:rPr lang="ru-RU" dirty="0" smtClean="0">
                <a:latin typeface="Times New Roman"/>
                <a:ea typeface="Times New Roman"/>
              </a:rPr>
              <a:t>текстом;</a:t>
            </a:r>
          </a:p>
          <a:p>
            <a:r>
              <a:rPr lang="ru-RU" dirty="0" smtClean="0">
                <a:latin typeface="Times New Roman"/>
                <a:ea typeface="Times New Roman"/>
              </a:rPr>
              <a:t> Обсуждение;</a:t>
            </a:r>
          </a:p>
          <a:p>
            <a:r>
              <a:rPr lang="ru-RU" dirty="0">
                <a:latin typeface="Times New Roman"/>
                <a:ea typeface="Times New Roman"/>
              </a:rPr>
              <a:t>Арт-терапевтический </a:t>
            </a:r>
            <a:r>
              <a:rPr lang="ru-RU" dirty="0" smtClean="0">
                <a:latin typeface="Times New Roman"/>
                <a:ea typeface="Times New Roman"/>
              </a:rPr>
              <a:t>элемент;</a:t>
            </a:r>
          </a:p>
          <a:p>
            <a:r>
              <a:rPr lang="ru-RU" dirty="0">
                <a:latin typeface="Times New Roman"/>
                <a:ea typeface="Times New Roman"/>
              </a:rPr>
              <a:t>Ритуал </a:t>
            </a:r>
            <a:r>
              <a:rPr lang="ru-RU" dirty="0" smtClean="0">
                <a:latin typeface="Times New Roman"/>
                <a:ea typeface="Times New Roman"/>
              </a:rPr>
              <a:t>выхода;</a:t>
            </a:r>
          </a:p>
          <a:p>
            <a:r>
              <a:rPr lang="ru-RU" dirty="0">
                <a:latin typeface="Times New Roman"/>
                <a:ea typeface="Times New Roman"/>
              </a:rPr>
              <a:t>Подведение </a:t>
            </a:r>
            <a:r>
              <a:rPr lang="ru-RU" dirty="0" smtClean="0">
                <a:latin typeface="Times New Roman"/>
                <a:ea typeface="Times New Roman"/>
              </a:rPr>
              <a:t>итогов.</a:t>
            </a:r>
            <a:endParaRPr lang="ru-RU" dirty="0"/>
          </a:p>
        </p:txBody>
      </p:sp>
      <p:pic>
        <p:nvPicPr>
          <p:cNvPr id="15362" name="Picture 2" descr="https://st.depositphotos.com/1019887/2610/v/950/depositphotos_26107757-stock-illustration-fairy-ta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861048"/>
            <a:ext cx="4860032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103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«Случай в лесу»</a:t>
            </a:r>
            <a:endParaRPr lang="ru-RU" dirty="0"/>
          </a:p>
        </p:txBody>
      </p:sp>
      <p:pic>
        <p:nvPicPr>
          <p:cNvPr id="4100" name="Picture 4" descr="https://otvet.imgsmail.ru/download/c50e55440f0e077c8682df5eeade8fc9_i-22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7992888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2798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406</Words>
  <Application>Microsoft Office PowerPoint</Application>
  <PresentationFormat>Экран (4:3)</PresentationFormat>
  <Paragraphs>70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«Технологии взаимодействия с детьми»</vt:lpstr>
      <vt:lpstr>1. Сказкотерапия как одна из технологий здоровьесбережения в ДОУ</vt:lpstr>
      <vt:lpstr>Презентация PowerPoint</vt:lpstr>
      <vt:lpstr>Актуальность</vt:lpstr>
      <vt:lpstr>Виды сказок</vt:lpstr>
      <vt:lpstr>Методы сказкотерапии: </vt:lpstr>
      <vt:lpstr>Презентация PowerPoint</vt:lpstr>
      <vt:lpstr>Структура занятия:</vt:lpstr>
      <vt:lpstr>«Случай в лесу»</vt:lpstr>
      <vt:lpstr>2. Технология концентрированного обучения</vt:lpstr>
      <vt:lpstr>Модели технологии погружения: </vt:lpstr>
      <vt:lpstr>3. Бинарное обучение  как форма организации образовательной деятельности в условиях реализации ФГОС. </vt:lpstr>
      <vt:lpstr>Презентация PowerPoint</vt:lpstr>
      <vt:lpstr>Этапы подготовки бинарного занятия</vt:lpstr>
      <vt:lpstr>«Педагог, готовится к хорошему уроку всю жизнь... Такова духовная и философская основа нашей профессии и технологии нашего труда: чтобы открыть перед детьми искорку знаний, педагогу надо впитать море света, ни на минуту не уходя от лучей вечно сияющего солнца знаний, человеческой мудрости»                                             В.А.Сухомлинский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</dc:creator>
  <cp:lastModifiedBy>Пользователь</cp:lastModifiedBy>
  <cp:revision>17</cp:revision>
  <dcterms:created xsi:type="dcterms:W3CDTF">2020-02-11T10:42:32Z</dcterms:created>
  <dcterms:modified xsi:type="dcterms:W3CDTF">2020-12-04T12:01:57Z</dcterms:modified>
</cp:coreProperties>
</file>